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1" r:id="rId5"/>
    <p:sldId id="262" r:id="rId6"/>
    <p:sldId id="260" r:id="rId7"/>
    <p:sldId id="269" r:id="rId8"/>
    <p:sldId id="259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B74BA-C681-4834-9DCE-75BFEFF88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91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B8069-082B-4760-A30F-70F280ED819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September 25</a:t>
            </a:r>
            <a:r>
              <a:rPr lang="en-US" altLang="en-US" baseline="30000"/>
              <a:t>th</a:t>
            </a:r>
            <a:r>
              <a:rPr lang="en-US" altLang="en-US"/>
              <a:t> – Observations</a:t>
            </a:r>
          </a:p>
          <a:p>
            <a:r>
              <a:rPr lang="en-US" altLang="en-US"/>
              <a:t>Moonstruck on the 23rd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7017B-BCE0-477D-B335-37102663E88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Heracleides Promontorium which looked to Cassini’s eye like a Lady’s head – greatest observational astronomer of the second half of the seventeenth century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118F9-3C83-498B-A4FA-14232C2D05F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6 day moon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1D05-E634-412E-90ED-2FA01900A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3B53-9CB0-4632-94E2-4BE78F7AB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6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F176-6E12-4BD5-865F-5C59DC68E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8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CF0445-6BC3-4884-93EE-748D8A930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28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DD355C-0F63-4064-AD2C-A79A0352F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6B48A-7133-481A-8593-B802DC67D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1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85C9-E126-41EF-AFB8-1309CCF0F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25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73D0-97D5-4868-8F03-483CF5E81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1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2342-C2F4-4B46-8117-E5C810313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15D1-EBF5-4CD4-AD12-9EBF0526A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9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D7B62-9C32-428E-BEE7-B6BF22628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6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C1E54-7260-4155-B196-2917970CD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CFCD3-FC42-43F7-9D7D-4BF9836DC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8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4777E-20A8-4990-BD07-5F72AF85B6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3" name="Picture 5" descr="21 Days Old Moon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9817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91200" y="457200"/>
            <a:ext cx="281940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LUNAR MADNESS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&amp;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PLANETARY THRILLS</a:t>
            </a:r>
          </a:p>
          <a:p>
            <a:pPr algn="ctr">
              <a:spcBef>
                <a:spcPct val="50000"/>
              </a:spcBef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Observing the 12 day Moon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&amp;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6 Targets for Moonstruck 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(10 ½ day Moon)</a:t>
            </a:r>
          </a:p>
          <a:p>
            <a:pPr algn="ctr">
              <a:spcBef>
                <a:spcPct val="50000"/>
              </a:spcBef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14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Richard Orr</a:t>
            </a:r>
          </a:p>
          <a:p>
            <a:pPr algn="ctr">
              <a:spcBef>
                <a:spcPct val="50000"/>
              </a:spcBef>
            </a:pPr>
            <a:endParaRPr lang="en-US" altLang="en-US" sz="24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October 21,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STATION #2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Bay of Rainbows &amp; Sea of Showers</a:t>
            </a:r>
          </a:p>
        </p:txBody>
      </p:sp>
      <p:pic>
        <p:nvPicPr>
          <p:cNvPr id="28676" name="Picture 4" descr="Rainbow011002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4963"/>
            <a:ext cx="5562600" cy="5253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10800000" flipV="1">
            <a:off x="5637213" y="2743200"/>
            <a:ext cx="350678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Mare Imbrium  = Sea of Showers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Elliptical plain 670 by 750 miles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562600" y="3810000"/>
            <a:ext cx="3581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Sinus Iridum = Bay of Rainbows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Circular crater 160 miles across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057400" y="2514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Sea of Cold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828800" y="6324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Sea of Showers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895600" y="4419600"/>
            <a:ext cx="1295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Bay of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Rainbows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9156" name="Picture 4" descr="Rainbow011002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0" b="7652"/>
          <a:stretch>
            <a:fillRect/>
          </a:stretch>
        </p:blipFill>
        <p:spPr>
          <a:xfrm>
            <a:off x="-152400" y="-17463"/>
            <a:ext cx="9448800" cy="6988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648200" y="3886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Jura Mts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 flipV="1">
            <a:off x="4419600" y="3810000"/>
            <a:ext cx="2286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4953000" y="3505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486400" y="3429000"/>
            <a:ext cx="3048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791200" y="4114800"/>
            <a:ext cx="1371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010400" y="12954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Harpalus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6477000" y="1371600"/>
            <a:ext cx="5334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124200" y="5029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Cape Heraclides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7086600" y="59436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7391400" y="6019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Cape Laplace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 flipV="1">
            <a:off x="4191000" y="4800600"/>
            <a:ext cx="3810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7848600" y="58674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391400" y="3276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Bianchini</a:t>
            </a: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6858000" y="34290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4800600" y="2286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Sharp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 flipV="1">
            <a:off x="4343400" y="2438400"/>
            <a:ext cx="4572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2400" y="2057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Marian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V="1">
            <a:off x="1066800" y="2209800"/>
            <a:ext cx="609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STATION #3</a:t>
            </a:r>
            <a:br>
              <a:rPr lang="en-US" altLang="en-US" sz="3200">
                <a:solidFill>
                  <a:schemeClr val="bg1"/>
                </a:solidFill>
              </a:rPr>
            </a:br>
            <a:r>
              <a:rPr lang="en-US" altLang="en-US" sz="3200">
                <a:solidFill>
                  <a:schemeClr val="bg1"/>
                </a:solidFill>
              </a:rPr>
              <a:t>Copernicus (the young) &amp; </a:t>
            </a:r>
            <a:br>
              <a:rPr lang="en-US" altLang="en-US" sz="3200">
                <a:solidFill>
                  <a:schemeClr val="bg1"/>
                </a:solidFill>
              </a:rPr>
            </a:br>
            <a:r>
              <a:rPr lang="en-US" altLang="en-US" sz="3200">
                <a:solidFill>
                  <a:schemeClr val="bg1"/>
                </a:solidFill>
              </a:rPr>
              <a:t>the Carpathian Mts (the old)</a:t>
            </a:r>
          </a:p>
        </p:txBody>
      </p:sp>
      <p:pic>
        <p:nvPicPr>
          <p:cNvPr id="29700" name="Picture 4" descr="copernicus_014_80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 r="15152" b="34782"/>
          <a:stretch>
            <a:fillRect/>
          </a:stretch>
        </p:blipFill>
        <p:spPr>
          <a:xfrm>
            <a:off x="0" y="1752600"/>
            <a:ext cx="46990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181600" y="1752600"/>
            <a:ext cx="3352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       </a:t>
            </a:r>
            <a:r>
              <a:rPr lang="en-US" altLang="en-US" b="1">
                <a:solidFill>
                  <a:schemeClr val="bg1"/>
                </a:solidFill>
              </a:rPr>
              <a:t>Copernicus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60 miles across – 12,600 ft rim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Central Peaks – 2,000 ft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Conspicuous rays &amp; secondary craters &amp; terraced walls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Very Young – 1 billion years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0" y="4800600"/>
            <a:ext cx="3276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    </a:t>
            </a:r>
            <a:r>
              <a:rPr lang="en-US" altLang="en-US" b="1">
                <a:solidFill>
                  <a:schemeClr val="bg1"/>
                </a:solidFill>
              </a:rPr>
              <a:t>Carpathian Mts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Formed from the Imbrian basin impact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Very old 3.9 – 4.3 billion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STATION #4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Tycho and its Rays</a:t>
            </a:r>
          </a:p>
        </p:txBody>
      </p:sp>
      <p:pic>
        <p:nvPicPr>
          <p:cNvPr id="30724" name="Picture 4" descr="tycho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23529" r="10770"/>
          <a:stretch>
            <a:fillRect/>
          </a:stretch>
        </p:blipFill>
        <p:spPr>
          <a:xfrm>
            <a:off x="457200" y="1676400"/>
            <a:ext cx="2895600" cy="2435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8" descr="Dscn2644umdsc63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38600"/>
            <a:ext cx="26670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38600" y="1676400"/>
            <a:ext cx="4419600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56 miles across – rim 13,800 ft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Central Peak 5,200 ft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Youngest of the Prominent Craters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500 million years old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When moon is full Tycho is surrounded by a dusky ring (nimbus)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Rays are feather-like splashes of crushed rock derived chiefly from the impact of individual large fragments or clusters of fragments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STATION #5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Clavius</a:t>
            </a:r>
          </a:p>
        </p:txBody>
      </p:sp>
      <p:pic>
        <p:nvPicPr>
          <p:cNvPr id="31748" name="Picture 4" descr="Clavius1102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17117" r="54012" b="21622"/>
          <a:stretch>
            <a:fillRect/>
          </a:stretch>
        </p:blipFill>
        <p:spPr>
          <a:xfrm>
            <a:off x="0" y="1736725"/>
            <a:ext cx="4267200" cy="512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76800" y="1752600"/>
            <a:ext cx="3810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132 miles by 152 miles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One of the largest walled plains (craters to big to have rebound peaks) – so large that the curvature of the moon makes the center higher than the rim – at sunrise the light hits the floor of the crater before the edges.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Very old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Note inter arch of descending sized craters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STATION #6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The Seas of Crises, Fertility, Tranquility &amp; Serenity</a:t>
            </a:r>
          </a:p>
        </p:txBody>
      </p:sp>
      <p:pic>
        <p:nvPicPr>
          <p:cNvPr id="32772" name="Picture 4" descr="21 Days Old Moon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 b="21887"/>
          <a:stretch>
            <a:fillRect/>
          </a:stretch>
        </p:blipFill>
        <p:spPr>
          <a:xfrm>
            <a:off x="0" y="1828800"/>
            <a:ext cx="32512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86200" y="2286000"/>
            <a:ext cx="48768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Mare Serenitatis = Sea of Serenity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Mare Crisium = Sea of Crises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Mare Tranquillitatis = Sea of Tranquility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Mare Fecunditatis = Sea of Fertility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762000" y="2514600"/>
            <a:ext cx="30480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2362200" y="3352800"/>
            <a:ext cx="14478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295400" y="4114800"/>
            <a:ext cx="251460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2133600" y="5334000"/>
            <a:ext cx="1752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THANKS FOR COMING</a:t>
            </a:r>
          </a:p>
        </p:txBody>
      </p:sp>
      <p:pic>
        <p:nvPicPr>
          <p:cNvPr id="46084" name="Picture 4" descr="old moon in the new moon's arms 2days 17 hor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429000"/>
            <a:ext cx="4038600" cy="311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 descr="New Monn in old moon's arms 28 days 2 hour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429000"/>
            <a:ext cx="28956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295400" y="1752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3810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Old moon in new moon’s arms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2 days 17 hours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257800" y="2133600"/>
            <a:ext cx="3429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New moon in old moon’s arms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28 days 2 hours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 descr="21 Days Old Moon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7" r="4559"/>
          <a:stretch>
            <a:fillRect/>
          </a:stretch>
        </p:blipFill>
        <p:spPr>
          <a:xfrm>
            <a:off x="0" y="304800"/>
            <a:ext cx="220980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cassini lady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683" r="3050" b="54543"/>
          <a:stretch>
            <a:fillRect/>
          </a:stretch>
        </p:blipFill>
        <p:spPr>
          <a:xfrm>
            <a:off x="4343400" y="381000"/>
            <a:ext cx="3352800" cy="278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 descr="cassini lady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49855" r="6522" b="4861"/>
          <a:stretch>
            <a:fillRect/>
          </a:stretch>
        </p:blipFill>
        <p:spPr>
          <a:xfrm>
            <a:off x="4343400" y="3581400"/>
            <a:ext cx="34290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33400" y="5410200"/>
            <a:ext cx="533400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066800" y="57150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324600" y="3886200"/>
            <a:ext cx="685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6705600" y="32004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648200" y="3962400"/>
            <a:ext cx="144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Heracleides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Promontorium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791200" y="41910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981200" y="4419600"/>
            <a:ext cx="198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Sinus Iridum</a:t>
            </a:r>
          </a:p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Bay of Rainbow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838200" y="4648200"/>
            <a:ext cx="1143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200400" y="4572000"/>
            <a:ext cx="2743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7" name="Picture 5" descr="21 Days Old Mo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7" r="4559"/>
          <a:stretch>
            <a:fillRect/>
          </a:stretch>
        </p:blipFill>
        <p:spPr>
          <a:xfrm>
            <a:off x="457200" y="304800"/>
            <a:ext cx="259080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15" descr="Aristarchu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12004" r="22641" b="20473"/>
          <a:stretch>
            <a:fillRect/>
          </a:stretch>
        </p:blipFill>
        <p:spPr>
          <a:xfrm>
            <a:off x="3581400" y="381000"/>
            <a:ext cx="4191000" cy="307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16" descr="baby &amp; croc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8955" r="4456" b="4861"/>
          <a:stretch>
            <a:fillRect/>
          </a:stretch>
        </p:blipFill>
        <p:spPr>
          <a:xfrm>
            <a:off x="4191000" y="3810000"/>
            <a:ext cx="35052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981200" y="4572000"/>
            <a:ext cx="6096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2438400" y="1600200"/>
            <a:ext cx="609600" cy="297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3048000" y="16002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733800" y="2438400"/>
            <a:ext cx="1066800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3810000" y="3429000"/>
            <a:ext cx="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3810000" y="51816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324600" y="5334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Aristarchus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7315200" y="12192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Herodotus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>
            <a:off x="6400800" y="762000"/>
            <a:ext cx="1524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 flipV="1">
            <a:off x="6858000" y="1295400"/>
            <a:ext cx="5334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943600" y="22860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Prinz</a:t>
            </a: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H="1" flipV="1">
            <a:off x="5867400" y="2133600"/>
            <a:ext cx="152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096000" y="2743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Krieger</a:t>
            </a: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 flipV="1">
            <a:off x="5943600" y="2743200"/>
            <a:ext cx="2286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962400" y="17526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Harbinger Mtns</a:t>
            </a:r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4724400" y="2057400"/>
            <a:ext cx="4572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4724400" y="2057400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4724400" y="20574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Marius Hills</a:t>
            </a:r>
          </a:p>
        </p:txBody>
      </p:sp>
      <p:pic>
        <p:nvPicPr>
          <p:cNvPr id="21508" name="Picture 4" descr="21 Days Old Moo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0"/>
          <a:stretch>
            <a:fillRect/>
          </a:stretch>
        </p:blipFill>
        <p:spPr>
          <a:xfrm>
            <a:off x="0" y="0"/>
            <a:ext cx="30527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 descr="kepler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/>
          <a:stretch>
            <a:fillRect/>
          </a:stretch>
        </p:blipFill>
        <p:spPr>
          <a:xfrm>
            <a:off x="3810000" y="1600200"/>
            <a:ext cx="4953000" cy="4376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905000" y="3505200"/>
            <a:ext cx="45720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362200" y="3733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8001000" y="4876800"/>
            <a:ext cx="762000" cy="106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114800" y="2971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Kepler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315200" y="3733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Marius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5" name="Picture 9" descr="marius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5" b="17778"/>
          <a:stretch>
            <a:fillRect/>
          </a:stretch>
        </p:blipFill>
        <p:spPr>
          <a:xfrm>
            <a:off x="0" y="0"/>
            <a:ext cx="9144000" cy="6900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52400" y="381000"/>
            <a:ext cx="3810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Volcanic complex – substantial root of dense unerupted magma below the surface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Approximately 300 domes or hills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Seem to be steeper &amp; rougher than normal lunar domes – few have summit craters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Small volcanoes (cones) not domes (laccoliths)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One of the youngness sites of volcanism on the moon</a:t>
            </a:r>
          </a:p>
          <a:p>
            <a:pPr>
              <a:spcBef>
                <a:spcPct val="50000"/>
              </a:spcBef>
            </a:pP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4" descr="6daymoon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75" y="0"/>
            <a:ext cx="37306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38200" y="228600"/>
            <a:ext cx="44196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HOME WORK</a:t>
            </a:r>
          </a:p>
          <a:p>
            <a:pPr algn="ctr">
              <a:spcBef>
                <a:spcPct val="50000"/>
              </a:spcBef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    Where the moon is smooth is the terminator a distinct sharp line as seen through your telescope?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>
                <a:solidFill>
                  <a:schemeClr val="bg1"/>
                </a:solidFill>
              </a:rPr>
              <a:t>No atmosphere – the sun is as bright on the horizon as overhead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n-US">
                <a:solidFill>
                  <a:schemeClr val="bg1"/>
                </a:solidFill>
              </a:rPr>
              <a:t>But at sunrise/sunset only part of the sun is above the horizon so there is less light at different times; but can this difference be picked up by your telescope?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Hint – the effect would be greatest where the terminator crosses the seas and less pronounced in the highlands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MOON-STRUCK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October 23, 2004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6482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Ten and half day old moon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Volunteers needed for 6 viewing stations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Four telescopes at medium to high power (Stations 1, 2, 3, 5)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Two telescopes at low to medium power (whole moon view) (Stations 4 &amp; 6) </a:t>
            </a:r>
          </a:p>
        </p:txBody>
      </p:sp>
      <p:pic>
        <p:nvPicPr>
          <p:cNvPr id="43012" name="Picture 4" descr="Dscn2644umdsc63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/>
          <a:stretch>
            <a:fillRect/>
          </a:stretch>
        </p:blipFill>
        <p:spPr>
          <a:xfrm>
            <a:off x="4646613" y="1676400"/>
            <a:ext cx="4497387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Moon 10 days 12 hours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6858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9624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9624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3733800" y="55626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4724400" y="4572000"/>
            <a:ext cx="1371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572000" y="2209800"/>
            <a:ext cx="99060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3276600" y="4876800"/>
            <a:ext cx="990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400800" y="3429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6781800" y="2819400"/>
            <a:ext cx="45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5562600" y="32004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 flipV="1">
            <a:off x="5638800" y="23622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3352800" y="27432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 flipV="1">
            <a:off x="3200400" y="24384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H="1" flipV="1">
            <a:off x="3505200" y="1066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733800" y="18288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4419600" y="914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4648200" y="9906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1600200" y="5867400"/>
            <a:ext cx="9906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2514600" y="5867400"/>
            <a:ext cx="533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2057400" y="62484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#5 Clavius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1600200" y="6172200"/>
            <a:ext cx="533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V="1">
            <a:off x="3048000" y="6096000"/>
            <a:ext cx="6858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STATION #1: </a:t>
            </a:r>
            <a:br>
              <a:rPr lang="en-US" altLang="en-US" sz="4000">
                <a:solidFill>
                  <a:schemeClr val="bg1"/>
                </a:solidFill>
              </a:rPr>
            </a:br>
            <a:r>
              <a:rPr lang="en-US" altLang="en-US" sz="4000">
                <a:solidFill>
                  <a:schemeClr val="bg1"/>
                </a:solidFill>
              </a:rPr>
              <a:t>Plato and the Alpine Valley</a:t>
            </a:r>
          </a:p>
        </p:txBody>
      </p:sp>
      <p:pic>
        <p:nvPicPr>
          <p:cNvPr id="27657" name="Picture 9" descr="plato_mosaic_60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1" b="19936"/>
          <a:stretch>
            <a:fillRect/>
          </a:stretch>
        </p:blipFill>
        <p:spPr>
          <a:xfrm>
            <a:off x="0" y="1600200"/>
            <a:ext cx="2166938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 descr="alpine_valley_3_20030410smal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00200"/>
            <a:ext cx="3124200" cy="233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plato20030315small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191000"/>
            <a:ext cx="3124200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0" y="2133600"/>
            <a:ext cx="32766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Alpine Valley – artificial looking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Cuts through the heart of the Alps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110 miles long -1 to 13 miles wide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It is a “Graben” filled with basalt not a “gouge” 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286000" y="4800600"/>
            <a:ext cx="3200400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Plato – 64 miles by 67 miles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Rim rises 8,000 feet from floor 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Dark Mare basalt layer on floor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Plato formed after the Imbrium basin impact but before the Imbrium basalt filled the basin making it the sea of showers – central peak is buried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615</Words>
  <Application>Microsoft Office PowerPoint</Application>
  <PresentationFormat>On-screen Show (4:3)</PresentationFormat>
  <Paragraphs>118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PowerPoint Presentation</vt:lpstr>
      <vt:lpstr>PowerPoint Presentation</vt:lpstr>
      <vt:lpstr>PowerPoint Presentation</vt:lpstr>
      <vt:lpstr>Marius Hills</vt:lpstr>
      <vt:lpstr>PowerPoint Presentation</vt:lpstr>
      <vt:lpstr>PowerPoint Presentation</vt:lpstr>
      <vt:lpstr>MOON-STRUCK October 23, 2004</vt:lpstr>
      <vt:lpstr>PowerPoint Presentation</vt:lpstr>
      <vt:lpstr>STATION #1:  Plato and the Alpine Valley</vt:lpstr>
      <vt:lpstr>STATION #2 Bay of Rainbows &amp; Sea of Showers</vt:lpstr>
      <vt:lpstr>PowerPoint Presentation</vt:lpstr>
      <vt:lpstr>STATION #3 Copernicus (the young) &amp;  the Carpathian Mts (the old)</vt:lpstr>
      <vt:lpstr>STATION #4 Tycho and its Rays</vt:lpstr>
      <vt:lpstr>STATION #5 Clavius</vt:lpstr>
      <vt:lpstr>STATION #6 The Seas of Crises, Fertility, Tranquility &amp; Serenity</vt:lpstr>
      <vt:lpstr>THANKS FOR COMING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orr</dc:creator>
  <cp:lastModifiedBy>Chas Rimpo</cp:lastModifiedBy>
  <cp:revision>27</cp:revision>
  <dcterms:created xsi:type="dcterms:W3CDTF">2004-10-03T00:23:15Z</dcterms:created>
  <dcterms:modified xsi:type="dcterms:W3CDTF">2013-11-29T16:52:21Z</dcterms:modified>
</cp:coreProperties>
</file>